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65"/>
  </p:notesMasterIdLst>
  <p:sldIdLst>
    <p:sldId id="256" r:id="rId2"/>
    <p:sldId id="282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3" r:id="rId13"/>
    <p:sldId id="294" r:id="rId14"/>
    <p:sldId id="292" r:id="rId15"/>
    <p:sldId id="257" r:id="rId16"/>
    <p:sldId id="258" r:id="rId17"/>
    <p:sldId id="259" r:id="rId18"/>
    <p:sldId id="260" r:id="rId19"/>
    <p:sldId id="262" r:id="rId20"/>
    <p:sldId id="265" r:id="rId21"/>
    <p:sldId id="263" r:id="rId22"/>
    <p:sldId id="264" r:id="rId23"/>
    <p:sldId id="261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34898-7199-4493-B10E-033C4F324C34}" type="datetimeFigureOut">
              <a:rPr lang="en-US" smtClean="0"/>
              <a:t>1/3/2019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32A417-E0A0-402D-85E6-CF9AF3D1C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625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Safety glasses: prevent eye injury</a:t>
            </a:r>
          </a:p>
          <a:p>
            <a:r>
              <a:rPr lang="en-US" dirty="0"/>
              <a:t>Steel-toed</a:t>
            </a:r>
            <a:r>
              <a:rPr lang="en-US" baseline="0" dirty="0"/>
              <a:t> shoes: protection from dropped or falling items</a:t>
            </a:r>
          </a:p>
          <a:p>
            <a:r>
              <a:rPr lang="en-US" baseline="0" dirty="0"/>
              <a:t>Ear Protection: can prevent </a:t>
            </a:r>
            <a:r>
              <a:rPr lang="en-US" baseline="0" dirty="0" err="1"/>
              <a:t>hearling</a:t>
            </a:r>
            <a:r>
              <a:rPr lang="en-US" baseline="0" dirty="0"/>
              <a:t> loss when the noise level exceeds 90 DB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2A417-E0A0-402D-85E6-CF9AF3D1C8B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66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youtube.com/watch?v=p71Lg5c83bc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Bf6BTX1bmM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Agricultural Engineering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6.0 Understand basic agricultural engineering </a:t>
            </a:r>
          </a:p>
          <a:p>
            <a:r>
              <a:rPr lang="en-US" sz="2800" dirty="0"/>
              <a:t>principles and practices</a:t>
            </a:r>
          </a:p>
        </p:txBody>
      </p:sp>
    </p:spTree>
    <p:extLst>
      <p:ext uri="{BB962C8B-B14F-4D97-AF65-F5344CB8AC3E}">
        <p14:creationId xmlns:p14="http://schemas.microsoft.com/office/powerpoint/2010/main" val="2821256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0BA30-AE04-466A-A300-0ABEC4C5A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Careers in Agricultural 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380E7-0A59-4EF3-92B6-ADA0A7666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6455897" cy="3318936"/>
          </a:xfrm>
        </p:spPr>
        <p:txBody>
          <a:bodyPr>
            <a:normAutofit/>
          </a:bodyPr>
          <a:lstStyle/>
          <a:p>
            <a:r>
              <a:rPr lang="en-US" sz="3200" dirty="0"/>
              <a:t>Agricultural Mechanics, Construction, and Maintenance Skills</a:t>
            </a:r>
          </a:p>
          <a:p>
            <a:pPr lvl="1"/>
            <a:r>
              <a:rPr lang="en-US" sz="2800" dirty="0"/>
              <a:t>Construction worker</a:t>
            </a:r>
          </a:p>
          <a:p>
            <a:pPr lvl="1"/>
            <a:r>
              <a:rPr lang="en-US" sz="2800" dirty="0"/>
              <a:t>Welder</a:t>
            </a:r>
          </a:p>
          <a:p>
            <a:pPr lvl="1"/>
            <a:r>
              <a:rPr lang="en-US" sz="2800" dirty="0"/>
              <a:t>Safety specialist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184B4B-4038-4C83-A3C0-483A141D8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0181" y="2556932"/>
            <a:ext cx="3494649" cy="349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65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ACC5FE-73A9-4F2E-9AF8-4BAA1249E1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814"/>
          <a:stretch/>
        </p:blipFill>
        <p:spPr>
          <a:xfrm>
            <a:off x="6658706" y="2926119"/>
            <a:ext cx="4834599" cy="28416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F0BA30-AE04-466A-A300-0ABEC4C5A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Careers in Agricultural 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380E7-0A59-4EF3-92B6-ADA0A7666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Agricultural Structures, Equipment, and Facilities</a:t>
            </a:r>
          </a:p>
          <a:p>
            <a:pPr lvl="1"/>
            <a:r>
              <a:rPr lang="en-US" sz="3200" dirty="0"/>
              <a:t>Construction supervisor</a:t>
            </a:r>
          </a:p>
          <a:p>
            <a:pPr lvl="1"/>
            <a:r>
              <a:rPr lang="en-US" sz="3200" dirty="0"/>
              <a:t>Farmstead planner</a:t>
            </a:r>
          </a:p>
          <a:p>
            <a:pPr lvl="1"/>
            <a:r>
              <a:rPr lang="en-US" sz="3200" dirty="0"/>
              <a:t>Greenhouse builder</a:t>
            </a:r>
          </a:p>
          <a:p>
            <a:pPr lvl="1"/>
            <a:r>
              <a:rPr lang="en-US" sz="3200" dirty="0"/>
              <a:t>CAD engineer</a:t>
            </a:r>
          </a:p>
        </p:txBody>
      </p:sp>
    </p:spTree>
    <p:extLst>
      <p:ext uri="{BB962C8B-B14F-4D97-AF65-F5344CB8AC3E}">
        <p14:creationId xmlns:p14="http://schemas.microsoft.com/office/powerpoint/2010/main" val="2041589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F2C248-6C80-4565-84AE-7105BBB07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559" y="826458"/>
            <a:ext cx="2114390" cy="14947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92E46A-4FF7-481B-9E06-85BD513C0A34}"/>
              </a:ext>
            </a:extLst>
          </p:cNvPr>
          <p:cNvSpPr txBox="1"/>
          <p:nvPr/>
        </p:nvSpPr>
        <p:spPr>
          <a:xfrm>
            <a:off x="2768950" y="1266092"/>
            <a:ext cx="86258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/>
              <a:t>Research an Agricultural Engineering Career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CA2253-BE19-421E-8324-16601468901A}"/>
              </a:ext>
            </a:extLst>
          </p:cNvPr>
          <p:cNvSpPr txBox="1"/>
          <p:nvPr/>
        </p:nvSpPr>
        <p:spPr>
          <a:xfrm>
            <a:off x="1364566" y="2489982"/>
            <a:ext cx="93128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Choose an agricultural engineering career to research and </a:t>
            </a:r>
            <a:r>
              <a:rPr lang="en-US" sz="3200" b="1" dirty="0"/>
              <a:t>PRESENT </a:t>
            </a:r>
            <a:r>
              <a:rPr lang="en-US" sz="3200" dirty="0"/>
              <a:t>your findings to the class.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Create an </a:t>
            </a:r>
            <a:r>
              <a:rPr lang="en-US" sz="3200" dirty="0">
                <a:highlight>
                  <a:srgbClr val="FFFF00"/>
                </a:highlight>
              </a:rPr>
              <a:t>attractive poster </a:t>
            </a:r>
            <a:r>
              <a:rPr lang="en-US" sz="3200" dirty="0"/>
              <a:t>to use as a visual aid.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/>
              <a:t>Use color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/>
              <a:t>Use drawings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/>
              <a:t>Writing must be legible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4D536-79ED-4530-8D9B-8B6BDA3B18FB}"/>
              </a:ext>
            </a:extLst>
          </p:cNvPr>
          <p:cNvSpPr txBox="1"/>
          <p:nvPr/>
        </p:nvSpPr>
        <p:spPr>
          <a:xfrm>
            <a:off x="942535" y="5375866"/>
            <a:ext cx="10607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highlight>
                  <a:srgbClr val="FFFF00"/>
                </a:highlight>
              </a:rPr>
              <a:t>You will be presenting to the class on Wednesday when I return </a:t>
            </a:r>
            <a:r>
              <a:rPr lang="en-US" sz="2800" b="1" dirty="0">
                <a:highlight>
                  <a:srgbClr val="FFFF00"/>
                </a:highlight>
                <a:sym typeface="Wingdings" panose="05000000000000000000" pitchFamily="2" charset="2"/>
              </a:rPr>
              <a:t></a:t>
            </a:r>
            <a:endParaRPr lang="en-US" sz="2800" b="1" dirty="0">
              <a:highlight>
                <a:srgbClr val="FFFF00"/>
              </a:highlight>
            </a:endParaRP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59BC3885-8F7B-4F9F-B988-F125284C2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256" y="3509636"/>
            <a:ext cx="1954114" cy="182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417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F2C248-6C80-4565-84AE-7105BBB07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560" y="727984"/>
            <a:ext cx="2114390" cy="14947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92E46A-4FF7-481B-9E06-85BD513C0A34}"/>
              </a:ext>
            </a:extLst>
          </p:cNvPr>
          <p:cNvSpPr txBox="1"/>
          <p:nvPr/>
        </p:nvSpPr>
        <p:spPr>
          <a:xfrm>
            <a:off x="2768950" y="1266092"/>
            <a:ext cx="86258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/>
              <a:t>Research an Agricultural Engineering Career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90777B-32BC-478A-A24E-BF01F2157912}"/>
              </a:ext>
            </a:extLst>
          </p:cNvPr>
          <p:cNvSpPr txBox="1"/>
          <p:nvPr/>
        </p:nvSpPr>
        <p:spPr>
          <a:xfrm>
            <a:off x="1012874" y="2237583"/>
            <a:ext cx="10255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Your poster should include but is not limited to: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6A74C5-50F6-4E67-B8F3-0BD16F141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816" y="3116741"/>
            <a:ext cx="2134068" cy="22229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F620A5-DDF5-43FF-8BB1-6EFEC4C70E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38" t="14755" r="3885" b="11370"/>
          <a:stretch/>
        </p:blipFill>
        <p:spPr>
          <a:xfrm>
            <a:off x="3696855" y="2866082"/>
            <a:ext cx="3617274" cy="16318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57FE37-3769-4428-9D7B-3B6AEC669E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0699" y="2288504"/>
            <a:ext cx="2581325" cy="16529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EF2992-BACE-4437-9E2F-742697A7BC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0624" y="4820616"/>
            <a:ext cx="4410075" cy="1038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3BE220-33E9-4599-AA5F-9F45D2B63E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5670" y="4401872"/>
            <a:ext cx="2752551" cy="145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24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B3650-866C-4DC4-A201-E384991FE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Shop Safety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16DC7C-3328-4E58-930E-1EE7C02FA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0166" y="2440000"/>
            <a:ext cx="3671668" cy="337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12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Safety Awareness and Principles for Safety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Of all farm related accidents, </a:t>
            </a:r>
            <a:r>
              <a:rPr lang="en-US" b="1" dirty="0"/>
              <a:t>50% involve working with machinery.</a:t>
            </a:r>
          </a:p>
          <a:p>
            <a:pPr marL="0" indent="0" algn="ctr">
              <a:buNone/>
            </a:pPr>
            <a:r>
              <a:rPr lang="en-US" b="1" dirty="0">
                <a:hlinkClick r:id="rId2"/>
              </a:rPr>
              <a:t>https://www.youtube.com/watch?v=p71Lg5c83bc</a:t>
            </a: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r>
              <a:rPr lang="en-US" b="1" dirty="0"/>
              <a:t>Safety</a:t>
            </a:r>
            <a:r>
              <a:rPr lang="en-US" dirty="0"/>
              <a:t> involves developing an environment free from danger, risk, or injury.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332" y="3508634"/>
            <a:ext cx="3320993" cy="186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86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Safety Awareness and Principles for Safety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4551607" cy="3318936"/>
          </a:xfrm>
        </p:spPr>
        <p:txBody>
          <a:bodyPr/>
          <a:lstStyle/>
          <a:p>
            <a:r>
              <a:rPr lang="en-US" sz="2800" dirty="0"/>
              <a:t>The #1 key to shop safety is the </a:t>
            </a:r>
            <a:r>
              <a:rPr lang="en-US" sz="2800" b="1" dirty="0"/>
              <a:t>PEOPLE </a:t>
            </a:r>
            <a:r>
              <a:rPr lang="en-US" sz="2800" dirty="0"/>
              <a:t>who use the shop.</a:t>
            </a:r>
          </a:p>
          <a:p>
            <a:pPr lvl="1"/>
            <a:r>
              <a:rPr lang="en-US" sz="2400" dirty="0"/>
              <a:t>Trained properly</a:t>
            </a:r>
          </a:p>
          <a:p>
            <a:pPr lvl="1"/>
            <a:r>
              <a:rPr lang="en-US" sz="2400" dirty="0"/>
              <a:t>Pass a safety test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1223" y="2556932"/>
            <a:ext cx="3295650" cy="32956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79638" y="1916667"/>
            <a:ext cx="50327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https://www.youtube.com/watch?v=dBf6BTX1bmM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1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Basic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2131"/>
            <a:ext cx="5064456" cy="3323737"/>
          </a:xfrm>
        </p:spPr>
        <p:txBody>
          <a:bodyPr>
            <a:normAutofit/>
          </a:bodyPr>
          <a:lstStyle/>
          <a:p>
            <a:r>
              <a:rPr lang="en-US" dirty="0"/>
              <a:t>Keep the shop in a an </a:t>
            </a:r>
            <a:r>
              <a:rPr lang="en-US" b="1" dirty="0"/>
              <a:t>orderly</a:t>
            </a:r>
            <a:r>
              <a:rPr lang="en-US" dirty="0"/>
              <a:t> manner to prevent tripping and related injuries</a:t>
            </a:r>
          </a:p>
          <a:p>
            <a:r>
              <a:rPr lang="en-US" dirty="0"/>
              <a:t>Remove unnecessary </a:t>
            </a:r>
            <a:r>
              <a:rPr lang="en-US" b="1" dirty="0"/>
              <a:t>hazards such as oily rags</a:t>
            </a:r>
          </a:p>
          <a:p>
            <a:r>
              <a:rPr lang="en-US" dirty="0"/>
              <a:t>Minimize danger by making certain all machines have safety shields in place prior to and during operation.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467" y="1025659"/>
            <a:ext cx="3234475" cy="21635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467" y="3411279"/>
            <a:ext cx="4041982" cy="22837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6336" y="2194466"/>
            <a:ext cx="2076450" cy="2076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7603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Basic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2962700" cy="3318936"/>
          </a:xfrm>
        </p:spPr>
        <p:txBody>
          <a:bodyPr>
            <a:normAutofit/>
          </a:bodyPr>
          <a:lstStyle/>
          <a:p>
            <a:r>
              <a:rPr lang="en-US" dirty="0"/>
              <a:t>Wear appropriate personal protective clothing and devices at all times.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971" y="1701573"/>
            <a:ext cx="2375313" cy="35651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6419" y="3484173"/>
            <a:ext cx="3540179" cy="23558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1154" y="982132"/>
            <a:ext cx="2369714" cy="23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87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6220" y="572699"/>
            <a:ext cx="9601196" cy="1303867"/>
          </a:xfrm>
        </p:spPr>
        <p:txBody>
          <a:bodyPr/>
          <a:lstStyle/>
          <a:p>
            <a:pPr algn="l"/>
            <a:r>
              <a:rPr lang="en-US" dirty="0"/>
              <a:t>Find the safety violation…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4163" y="1671849"/>
            <a:ext cx="6065310" cy="45489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0033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71ABA-AE48-426C-8CA8-CAC3A9F10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Agricultural Engineering Industry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5613F-D31A-4124-93FF-82BDFC877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Agricultural mechanics</a:t>
            </a:r>
            <a:r>
              <a:rPr lang="en-US" sz="4000" dirty="0"/>
              <a:t>:  the design, operation, maintenance, service, selling and use of power machinery, equipment, structures and utilities in agriculture</a:t>
            </a:r>
          </a:p>
        </p:txBody>
      </p:sp>
    </p:spTree>
    <p:extLst>
      <p:ext uri="{BB962C8B-B14F-4D97-AF65-F5344CB8AC3E}">
        <p14:creationId xmlns:p14="http://schemas.microsoft.com/office/powerpoint/2010/main" val="31003757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924" y="531755"/>
            <a:ext cx="9601196" cy="1303867"/>
          </a:xfrm>
        </p:spPr>
        <p:txBody>
          <a:bodyPr/>
          <a:lstStyle/>
          <a:p>
            <a:pPr algn="l"/>
            <a:r>
              <a:rPr lang="en-US" dirty="0"/>
              <a:t>Find the safety violation…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2159" y="1610278"/>
            <a:ext cx="4585805" cy="45858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01335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333" y="518108"/>
            <a:ext cx="9601196" cy="1303867"/>
          </a:xfrm>
        </p:spPr>
        <p:txBody>
          <a:bodyPr/>
          <a:lstStyle/>
          <a:p>
            <a:pPr algn="l"/>
            <a:r>
              <a:rPr lang="en-US" dirty="0"/>
              <a:t>Find the safety violation…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9043" y="1569492"/>
            <a:ext cx="5211775" cy="4394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63006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90812"/>
            <a:ext cx="9601196" cy="1303867"/>
          </a:xfrm>
        </p:spPr>
        <p:txBody>
          <a:bodyPr/>
          <a:lstStyle/>
          <a:p>
            <a:pPr algn="l"/>
            <a:r>
              <a:rPr lang="en-US" dirty="0"/>
              <a:t>Find the safety violation…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6606" y="1596788"/>
            <a:ext cx="6232678" cy="441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5651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545404"/>
            <a:ext cx="9601196" cy="1303867"/>
          </a:xfrm>
        </p:spPr>
        <p:txBody>
          <a:bodyPr/>
          <a:lstStyle/>
          <a:p>
            <a:pPr algn="l"/>
            <a:r>
              <a:rPr lang="en-US" dirty="0"/>
              <a:t>Find the safety violation…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1415" y="1555845"/>
            <a:ext cx="6105982" cy="4408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584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Safety Color Coding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National organizations worked together to develop the systems.</a:t>
            </a:r>
          </a:p>
          <a:p>
            <a:pPr marL="0" indent="0" algn="ctr">
              <a:buNone/>
            </a:pPr>
            <a:r>
              <a:rPr lang="en-US" b="1" dirty="0"/>
              <a:t>American Society of Agricultural Engineers </a:t>
            </a:r>
          </a:p>
          <a:p>
            <a:pPr marL="0" indent="0" algn="ctr">
              <a:buNone/>
            </a:pPr>
            <a:r>
              <a:rPr lang="en-US" b="1" dirty="0"/>
              <a:t>    American Vocational Association </a:t>
            </a:r>
          </a:p>
          <a:p>
            <a:pPr marL="0" indent="0" algn="ctr">
              <a:buNone/>
            </a:pPr>
            <a:endParaRPr lang="en-US" b="1" dirty="0"/>
          </a:p>
          <a:p>
            <a:r>
              <a:rPr lang="en-US" b="1" dirty="0">
                <a:solidFill>
                  <a:srgbClr val="FF0000"/>
                </a:solidFill>
              </a:rPr>
              <a:t>Color coding</a:t>
            </a:r>
            <a:r>
              <a:rPr lang="en-US" dirty="0"/>
              <a:t> alerts people to dangers and hazards, provides information to help one react quickly in an emergency.</a:t>
            </a:r>
          </a:p>
          <a:p>
            <a:pPr marL="0" indent="0" algn="ctr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774030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Safety Color Coding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6709" y="2556932"/>
            <a:ext cx="4379887" cy="33189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/>
              <a:t>DANGER</a:t>
            </a:r>
          </a:p>
          <a:p>
            <a:pPr marL="0" indent="0">
              <a:buNone/>
            </a:pPr>
            <a:r>
              <a:rPr lang="en-US" sz="2800" dirty="0"/>
              <a:t>Used on safety switches and fire extinguishers</a:t>
            </a:r>
          </a:p>
        </p:txBody>
      </p:sp>
      <p:sp>
        <p:nvSpPr>
          <p:cNvPr id="4" name="Rectangle 3"/>
          <p:cNvSpPr/>
          <p:nvPr/>
        </p:nvSpPr>
        <p:spPr>
          <a:xfrm>
            <a:off x="1571223" y="2556932"/>
            <a:ext cx="4524777" cy="331893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249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Safety Color Coding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6709" y="2556932"/>
            <a:ext cx="4379887" cy="3318936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4400" b="1" dirty="0"/>
              <a:t>WARNING</a:t>
            </a:r>
          </a:p>
          <a:p>
            <a:r>
              <a:rPr lang="en-US" sz="2800" dirty="0"/>
              <a:t>Designates machine hazards, such as edges and openings.</a:t>
            </a:r>
          </a:p>
          <a:p>
            <a:r>
              <a:rPr lang="en-US" sz="2800" dirty="0"/>
              <a:t>Used as background for electrical switches, levers, and controls.</a:t>
            </a:r>
          </a:p>
        </p:txBody>
      </p:sp>
      <p:sp>
        <p:nvSpPr>
          <p:cNvPr id="4" name="Rectangle 3"/>
          <p:cNvSpPr/>
          <p:nvPr/>
        </p:nvSpPr>
        <p:spPr>
          <a:xfrm>
            <a:off x="1571223" y="2570580"/>
            <a:ext cx="4524777" cy="331893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1109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Safety Color Coding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6709" y="2556932"/>
            <a:ext cx="4379887" cy="33189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/>
              <a:t>CAUTION</a:t>
            </a:r>
          </a:p>
          <a:p>
            <a:pPr marL="0" indent="0">
              <a:buNone/>
            </a:pPr>
            <a:r>
              <a:rPr lang="en-US" sz="2800" dirty="0"/>
              <a:t>Identifies wheels, levers, and knobs that adjust or control machines.</a:t>
            </a:r>
          </a:p>
        </p:txBody>
      </p:sp>
      <p:sp>
        <p:nvSpPr>
          <p:cNvPr id="4" name="Rectangle 3"/>
          <p:cNvSpPr/>
          <p:nvPr/>
        </p:nvSpPr>
        <p:spPr>
          <a:xfrm>
            <a:off x="1571223" y="2556932"/>
            <a:ext cx="4524777" cy="331893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9383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Safety Color Coding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6709" y="2556932"/>
            <a:ext cx="4481849" cy="33189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/>
              <a:t>INFORMATION</a:t>
            </a:r>
          </a:p>
          <a:p>
            <a:pPr marL="0" indent="0">
              <a:buNone/>
            </a:pPr>
            <a:r>
              <a:rPr lang="en-US" sz="2800" dirty="0"/>
              <a:t>Used on signs such as “Out of Order to identify broken shop equipment that does not work.</a:t>
            </a:r>
          </a:p>
        </p:txBody>
      </p:sp>
      <p:sp>
        <p:nvSpPr>
          <p:cNvPr id="4" name="Rectangle 3"/>
          <p:cNvSpPr/>
          <p:nvPr/>
        </p:nvSpPr>
        <p:spPr>
          <a:xfrm>
            <a:off x="1571223" y="2556932"/>
            <a:ext cx="4524777" cy="331893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426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Safety Color Coding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6710" y="2556932"/>
            <a:ext cx="4211392" cy="33189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/>
              <a:t>SAFETY</a:t>
            </a:r>
          </a:p>
          <a:p>
            <a:pPr marL="0" indent="0">
              <a:buNone/>
            </a:pPr>
            <a:r>
              <a:rPr lang="en-US" sz="2800" dirty="0"/>
              <a:t>Indicates the presence of first aid and safety equipment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1571223" y="2556932"/>
            <a:ext cx="4524777" cy="331893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513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4B94B-93B7-425E-9E3C-8D0F5FE24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Agricultural Engineering Industry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F04A1-3D9A-42BE-80C6-5EB26EB80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4781842" cy="3318936"/>
          </a:xfrm>
        </p:spPr>
        <p:txBody>
          <a:bodyPr>
            <a:normAutofit/>
          </a:bodyPr>
          <a:lstStyle/>
          <a:p>
            <a:r>
              <a:rPr lang="en-US" sz="3600" dirty="0"/>
              <a:t>Many careers include the use of various  specialized tools and the development of important skills</a:t>
            </a:r>
          </a:p>
          <a:p>
            <a:pPr marL="0" indent="0">
              <a:buNone/>
            </a:pPr>
            <a:endParaRPr lang="en-US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C63C05-715C-4FD2-B73A-7A66CA2A3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787" y="2916074"/>
            <a:ext cx="4740811" cy="260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952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Fire Hazards in the Ag Mechanics Shop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5742" y="2550016"/>
            <a:ext cx="5312359" cy="3325851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3600" b="1" dirty="0"/>
              <a:t>The Fire Triangle</a:t>
            </a:r>
          </a:p>
          <a:p>
            <a:r>
              <a:rPr lang="en-US" b="1" dirty="0"/>
              <a:t>Fuel:</a:t>
            </a:r>
            <a:r>
              <a:rPr lang="en-US" dirty="0"/>
              <a:t>  any combustible material that will burn.  (oily rags, sawdust, paper)</a:t>
            </a:r>
          </a:p>
          <a:p>
            <a:r>
              <a:rPr lang="en-US" b="1" dirty="0"/>
              <a:t>Heat:</a:t>
            </a:r>
            <a:r>
              <a:rPr lang="en-US" dirty="0"/>
              <a:t>  most material will burn if made hot enough</a:t>
            </a:r>
          </a:p>
          <a:p>
            <a:r>
              <a:rPr lang="en-US" b="1" dirty="0"/>
              <a:t>Oxygen:</a:t>
            </a:r>
            <a:r>
              <a:rPr lang="en-US" dirty="0"/>
              <a:t>  gas in the atmosphere that is not a fuel, but must be present for fuels to burn.</a:t>
            </a:r>
          </a:p>
          <a:p>
            <a:pPr marL="0" indent="0" algn="ctr">
              <a:buNone/>
            </a:pP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520" y="2285999"/>
            <a:ext cx="4120341" cy="351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577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Fire Hazards in the Ag Mechanics Shop</a:t>
            </a:r>
            <a:br>
              <a:rPr lang="en-US" b="1" dirty="0"/>
            </a:br>
            <a:r>
              <a:rPr lang="en-US" b="1" dirty="0"/>
              <a:t>Fire Prevention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3950" y="2550016"/>
            <a:ext cx="9234152" cy="3325851"/>
          </a:xfrm>
        </p:spPr>
        <p:txBody>
          <a:bodyPr>
            <a:normAutofit/>
          </a:bodyPr>
          <a:lstStyle/>
          <a:p>
            <a:r>
              <a:rPr lang="en-US" dirty="0"/>
              <a:t>Take away one of the components of the fire triangle and the fire will not start or will stop.</a:t>
            </a:r>
          </a:p>
          <a:p>
            <a:r>
              <a:rPr lang="en-US" dirty="0"/>
              <a:t>Safe storage of fuels or combustible materials is the easiest fire prevention strategy</a:t>
            </a:r>
          </a:p>
          <a:p>
            <a:r>
              <a:rPr lang="en-US" dirty="0"/>
              <a:t>Store fuel in approved containers</a:t>
            </a:r>
          </a:p>
          <a:p>
            <a:r>
              <a:rPr lang="en-US" dirty="0"/>
              <a:t>Clean shop facilities.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2025" y="4386328"/>
            <a:ext cx="4140021" cy="165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77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7B48A0-647F-4B7D-8998-E505AE134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3080" y="3998174"/>
            <a:ext cx="2214489" cy="22144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Fire Hazards in the Ag Mechanics Shop</a:t>
            </a:r>
            <a:br>
              <a:rPr lang="en-US" b="1" dirty="0"/>
            </a:br>
            <a:r>
              <a:rPr lang="en-US" sz="3600" b="1" dirty="0"/>
              <a:t>Extinguishing Fires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650" y="2457438"/>
            <a:ext cx="10536700" cy="39032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Know the kind of fire extinguisher that is used for different kinds of fires</a:t>
            </a:r>
          </a:p>
          <a:p>
            <a:pPr lvl="1"/>
            <a:r>
              <a:rPr lang="en-US" sz="2000" dirty="0"/>
              <a:t>EX:  Class A fire extinguisher use water to control ordinary combustibles</a:t>
            </a:r>
          </a:p>
          <a:p>
            <a:pPr marL="0" indent="0">
              <a:buNone/>
            </a:pPr>
            <a:r>
              <a:rPr lang="en-US" b="1" dirty="0"/>
              <a:t>Know the placement of fire extinguisher if a fire takes place</a:t>
            </a:r>
          </a:p>
          <a:p>
            <a:pPr lvl="1"/>
            <a:r>
              <a:rPr lang="en-US" dirty="0"/>
              <a:t>Should be hung on walls within easy reach in areas where fires would most likely occur</a:t>
            </a:r>
          </a:p>
          <a:p>
            <a:pPr marL="0" indent="0">
              <a:buNone/>
            </a:pPr>
            <a:r>
              <a:rPr lang="en-US" b="1" dirty="0"/>
              <a:t>Know how to use a fire extinguisher  </a:t>
            </a:r>
          </a:p>
          <a:p>
            <a:pPr lvl="1"/>
            <a:r>
              <a:rPr lang="en-US" dirty="0"/>
              <a:t>1. hold upright   2. pull ring-pin   3. lever is pressed</a:t>
            </a:r>
          </a:p>
          <a:p>
            <a:pPr lvl="1"/>
            <a:r>
              <a:rPr lang="en-US" sz="2000" dirty="0"/>
              <a:t>Aim at the base of the fire to extinguish</a:t>
            </a:r>
          </a:p>
          <a:p>
            <a:pPr marL="457200" lvl="1" indent="0">
              <a:buNone/>
            </a:pPr>
            <a:r>
              <a:rPr lang="en-US" dirty="0"/>
              <a:t>Fire extinguishers  https://www.youtube.com/watch?v=2Z2C13gJh-g</a:t>
            </a:r>
          </a:p>
          <a:p>
            <a:pPr lvl="1"/>
            <a:endParaRPr lang="en-US" sz="2000" dirty="0"/>
          </a:p>
          <a:p>
            <a:pPr marL="457200" lvl="1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409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Fire Hazards in the Ag Mechanics Shop</a:t>
            </a:r>
            <a:br>
              <a:rPr lang="en-US" b="1" dirty="0"/>
            </a:br>
            <a:r>
              <a:rPr lang="en-US" sz="3600" b="1" dirty="0"/>
              <a:t>Extinguishing Fires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4327477" cy="3318936"/>
          </a:xfrm>
        </p:spPr>
        <p:txBody>
          <a:bodyPr>
            <a:normAutofit/>
          </a:bodyPr>
          <a:lstStyle/>
          <a:p>
            <a:pPr marL="0" lvl="0" indent="0">
              <a:buClr>
                <a:srgbClr val="B15E28"/>
              </a:buClr>
              <a:buNone/>
            </a:pPr>
            <a:r>
              <a:rPr lang="en-US" sz="32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Other examples</a:t>
            </a:r>
          </a:p>
          <a:p>
            <a:pPr lvl="1">
              <a:buClr>
                <a:srgbClr val="B15E28"/>
              </a:buClr>
            </a:pP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Wrapping a person in a </a:t>
            </a:r>
            <a:r>
              <a:rPr lang="en-US" sz="24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blanket</a:t>
            </a: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 whose clothes are on fire</a:t>
            </a:r>
          </a:p>
          <a:p>
            <a:pPr lvl="1">
              <a:buClr>
                <a:srgbClr val="B15E28"/>
              </a:buClr>
            </a:pP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Cooling with water from a hose or bucket.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9897" y="2499980"/>
            <a:ext cx="4577118" cy="343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7193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EE5084-14E3-4A31-93A3-E6F815CFB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884" y="1111348"/>
            <a:ext cx="8364046" cy="448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61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D45261-BB42-4034-A115-77AEF9DCF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380" y="1328077"/>
            <a:ext cx="5715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646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6E8172-E7BE-4DB6-AEFB-2C018651B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259" y="1057593"/>
            <a:ext cx="3555170" cy="47428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A1AF53-5444-4B7F-B59D-50C18BEA6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9573" y="1172679"/>
            <a:ext cx="3621700" cy="4627728"/>
          </a:xfrm>
          <a:prstGeom prst="rect">
            <a:avLst/>
          </a:prstGeom>
        </p:spPr>
      </p:pic>
      <p:sp>
        <p:nvSpPr>
          <p:cNvPr id="6" name="AutoShape 4" descr="Image result for saggy pants">
            <a:extLst>
              <a:ext uri="{FF2B5EF4-FFF2-40B4-BE49-F238E27FC236}">
                <a16:creationId xmlns:a16="http://schemas.microsoft.com/office/drawing/2014/main" id="{2F8DF5D2-839B-4B35-9AD2-E7777D2728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60C288-B6A1-44CF-B406-6B874A431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8573" y="1172679"/>
            <a:ext cx="3514853" cy="1885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F86821-E418-4537-90A7-2F72FD924B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624"/>
          <a:stretch/>
        </p:blipFill>
        <p:spPr>
          <a:xfrm>
            <a:off x="4800542" y="3173284"/>
            <a:ext cx="2286116" cy="262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7587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60E3A5-ECDA-43D5-91E2-303BCB475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461" y="1132903"/>
            <a:ext cx="3010182" cy="45152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B66639-89A1-49BE-9C11-95FD81D1C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9284" y="1132903"/>
            <a:ext cx="3581224" cy="45720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424763-D16D-4DC8-AE2E-D68DF004A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7873" y="1969944"/>
            <a:ext cx="3409838" cy="182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799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51751F-363A-4970-83E8-BF234185E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905" y="920369"/>
            <a:ext cx="3281802" cy="49316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661557-B39C-4350-98BD-0E735C224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748" y="1237957"/>
            <a:ext cx="3257822" cy="17476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6682B6-4005-4C0A-A545-CE09ABF521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1953" y="1089088"/>
            <a:ext cx="3364915" cy="459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9947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4EF94-823A-40AB-BB60-28E14A7A519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3046" y="616904"/>
            <a:ext cx="10902462" cy="789866"/>
          </a:xfrm>
        </p:spPr>
        <p:txBody>
          <a:bodyPr>
            <a:normAutofit/>
          </a:bodyPr>
          <a:lstStyle/>
          <a:p>
            <a:r>
              <a:rPr lang="en-US" sz="3600" b="1" dirty="0"/>
              <a:t>Immediately notify Ms. Brewer of these situations</a:t>
            </a:r>
            <a:r>
              <a:rPr lang="en-US" dirty="0"/>
              <a:t>: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2A865D-342F-4C47-8C48-42484D9048B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2103120" y="1613784"/>
            <a:ext cx="3756074" cy="2109316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1A294C2-8B44-49A5-B27B-832D123B265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6362602" y="1613784"/>
            <a:ext cx="3839265" cy="21586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93DF3B-F24E-4EAC-986C-F4D3C10C4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3883" y="3930114"/>
            <a:ext cx="3348111" cy="22298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9F8F65-C067-4F5F-9699-EBD8260399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7212" y="3930114"/>
            <a:ext cx="3794655" cy="22913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6E5F0C-349E-41BA-9E4A-15803E73AD0F}"/>
              </a:ext>
            </a:extLst>
          </p:cNvPr>
          <p:cNvSpPr txBox="1"/>
          <p:nvPr/>
        </p:nvSpPr>
        <p:spPr>
          <a:xfrm>
            <a:off x="2103120" y="3930114"/>
            <a:ext cx="2011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Escobeta One" panose="03060508020000020004" pitchFamily="66" charset="0"/>
              </a:rPr>
              <a:t>Injury</a:t>
            </a:r>
          </a:p>
        </p:txBody>
      </p:sp>
    </p:spTree>
    <p:extLst>
      <p:ext uri="{BB962C8B-B14F-4D97-AF65-F5344CB8AC3E}">
        <p14:creationId xmlns:p14="http://schemas.microsoft.com/office/powerpoint/2010/main" val="1036815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6A030-7AC8-4785-9AD5-5F232F972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Agricultural Engineering Industry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F7E281-A907-480B-877D-F497DF7B1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5147602" cy="3365566"/>
          </a:xfrm>
        </p:spPr>
        <p:txBody>
          <a:bodyPr>
            <a:normAutofit/>
          </a:bodyPr>
          <a:lstStyle/>
          <a:p>
            <a:r>
              <a:rPr lang="en-US" sz="3600" dirty="0"/>
              <a:t>Attracts students interested in the operation, maintenance, service and selling of agricultural equipment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689652-EC90-4EE6-BE78-57A2D71CD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3003" y="2834346"/>
            <a:ext cx="4497181" cy="281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410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AC690-7E07-402F-81BF-787A9255D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Planning an Ag Engineering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AB74A-C9CF-4398-9CDA-00252222D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3965916" cy="3318936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Simple Project Designs</a:t>
            </a:r>
          </a:p>
          <a:p>
            <a:pPr marL="0" indent="0">
              <a:buNone/>
            </a:pPr>
            <a:r>
              <a:rPr lang="en-US" dirty="0"/>
              <a:t>The first item needed for the highest quality scaled drawing is: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ED67B0-D81F-4D80-B3B0-3D6379A80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2363" y="2887662"/>
            <a:ext cx="476250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7424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AC690-7E07-402F-81BF-787A9255D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Planning an Ag Engineering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AB74A-C9CF-4398-9CDA-00252222D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3965916" cy="3318936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Simple Project Designs</a:t>
            </a:r>
          </a:p>
          <a:p>
            <a:pPr marL="0" indent="0">
              <a:buNone/>
            </a:pPr>
            <a:r>
              <a:rPr lang="en-US" dirty="0"/>
              <a:t>A </a:t>
            </a:r>
            <a:r>
              <a:rPr lang="en-US" b="1" dirty="0"/>
              <a:t>protractor</a:t>
            </a:r>
            <a:r>
              <a:rPr lang="en-US" dirty="0"/>
              <a:t> is used for drawing and measuring angles.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3F0018-954E-47E3-9B89-22D31C4A9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9494" y="2556932"/>
            <a:ext cx="5627104" cy="327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48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AC690-7E07-402F-81BF-787A9255D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Planning an Ag Engineering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AB74A-C9CF-4398-9CDA-00252222D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3965916" cy="3318936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Simple Project Designs</a:t>
            </a:r>
          </a:p>
          <a:p>
            <a:pPr marL="0" indent="0">
              <a:buNone/>
            </a:pPr>
            <a:r>
              <a:rPr lang="en-US" dirty="0"/>
              <a:t>A </a:t>
            </a:r>
            <a:r>
              <a:rPr lang="en-US" b="1" dirty="0"/>
              <a:t>good eraser</a:t>
            </a:r>
            <a:r>
              <a:rPr lang="en-US" dirty="0"/>
              <a:t> helps make corrections without distorting the image.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847400-87F2-4821-B0EE-299BE9E1D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2894826"/>
            <a:ext cx="4665785" cy="283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5140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AC690-7E07-402F-81BF-787A9255D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Planning an Ag Engineering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AB74A-C9CF-4398-9CDA-00252222D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3965916" cy="3318936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Simple Project Designs</a:t>
            </a:r>
          </a:p>
          <a:p>
            <a:pPr marL="0" indent="0">
              <a:buNone/>
            </a:pPr>
            <a:r>
              <a:rPr lang="en-US" dirty="0"/>
              <a:t>A </a:t>
            </a:r>
            <a:r>
              <a:rPr lang="en-US" b="1" dirty="0"/>
              <a:t>12 inch ruler </a:t>
            </a:r>
            <a:r>
              <a:rPr lang="en-US" dirty="0"/>
              <a:t>will work for basic drawings.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435A04-8F34-457B-B000-33E383CB5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053" y="2623754"/>
            <a:ext cx="2946009" cy="294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0186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AC690-7E07-402F-81BF-787A9255D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Planning an Ag Engineering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AB74A-C9CF-4398-9CDA-00252222D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5414888" cy="3318936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/>
              <a:t>Simple Project Designs</a:t>
            </a:r>
          </a:p>
          <a:p>
            <a:pPr marL="0" indent="0">
              <a:buNone/>
            </a:pPr>
            <a:r>
              <a:rPr lang="en-US" sz="2800" dirty="0"/>
              <a:t>A </a:t>
            </a:r>
            <a:r>
              <a:rPr lang="en-US" sz="2800" b="1" dirty="0"/>
              <a:t>compass </a:t>
            </a:r>
            <a:r>
              <a:rPr lang="en-US" sz="2800" dirty="0"/>
              <a:t>is used for drawing circles and arches.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F4030C-A906-4ED7-88AB-733308C6D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4807" y="2809880"/>
            <a:ext cx="4129014" cy="306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418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AC690-7E07-402F-81BF-787A9255D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Planning an Ag Engineering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AB74A-C9CF-4398-9CDA-00252222D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5414888" cy="3318936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/>
              <a:t>More detailed plans</a:t>
            </a:r>
          </a:p>
          <a:p>
            <a:pPr marL="0" indent="0">
              <a:buNone/>
            </a:pPr>
            <a:r>
              <a:rPr lang="en-US" sz="2800" dirty="0"/>
              <a:t>A </a:t>
            </a:r>
            <a:r>
              <a:rPr lang="en-US" sz="2800" b="1" dirty="0"/>
              <a:t>drawing board </a:t>
            </a:r>
            <a:r>
              <a:rPr lang="en-US" sz="2800" dirty="0"/>
              <a:t>is used for attaching the drawing paper.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Use </a:t>
            </a:r>
            <a:r>
              <a:rPr lang="en-US" sz="2800" b="1" dirty="0"/>
              <a:t>masking tape </a:t>
            </a:r>
            <a:r>
              <a:rPr lang="en-US" sz="2800" dirty="0"/>
              <a:t>to secure the drawing to the board.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8EE7C2-491F-4EE7-8FE7-5A86B6B54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0974" y="2691739"/>
            <a:ext cx="4268269" cy="318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759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AC690-7E07-402F-81BF-787A9255D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Planning an Ag Engineering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AB74A-C9CF-4398-9CDA-00252222D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5414888" cy="3318936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/>
              <a:t>More detailed plans</a:t>
            </a:r>
          </a:p>
          <a:p>
            <a:pPr marL="0" indent="0">
              <a:buNone/>
            </a:pPr>
            <a:r>
              <a:rPr lang="en-US" sz="2800" dirty="0"/>
              <a:t>The </a:t>
            </a:r>
            <a:r>
              <a:rPr lang="en-US" sz="2800" b="1" dirty="0"/>
              <a:t>T-square</a:t>
            </a:r>
            <a:r>
              <a:rPr lang="en-US" sz="2800" dirty="0"/>
              <a:t> is helpful for drawing horizontal lines.</a:t>
            </a:r>
            <a:endParaRPr lang="en-US" dirty="0"/>
          </a:p>
        </p:txBody>
      </p:sp>
      <p:pic>
        <p:nvPicPr>
          <p:cNvPr id="1026" name="Picture 2" descr="Image result for t square">
            <a:extLst>
              <a:ext uri="{FF2B5EF4-FFF2-40B4-BE49-F238E27FC236}">
                <a16:creationId xmlns:a16="http://schemas.microsoft.com/office/drawing/2014/main" id="{B74B66AB-6430-4281-81B9-D6208CEA24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3" b="24413"/>
          <a:stretch/>
        </p:blipFill>
        <p:spPr bwMode="auto">
          <a:xfrm>
            <a:off x="6837777" y="2964896"/>
            <a:ext cx="4479480" cy="246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9339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AC690-7E07-402F-81BF-787A9255D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Planning an Ag Engineering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AB74A-C9CF-4398-9CDA-00252222D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4978790" cy="3318936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/>
              <a:t>More detailed plans</a:t>
            </a:r>
          </a:p>
          <a:p>
            <a:pPr marL="0" indent="0">
              <a:buNone/>
            </a:pPr>
            <a:r>
              <a:rPr lang="en-US" sz="2800" dirty="0"/>
              <a:t>The </a:t>
            </a:r>
            <a:r>
              <a:rPr lang="en-US" sz="2800" b="1" dirty="0"/>
              <a:t>right triangle</a:t>
            </a:r>
            <a:r>
              <a:rPr lang="en-US" sz="2800" dirty="0"/>
              <a:t> in conjunction with the T square, is used to draw vertical lines.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AEBAF2-CD04-4F26-80C5-FA8FA3B9D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022" y="2556932"/>
            <a:ext cx="3318936" cy="331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187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AC690-7E07-402F-81BF-787A9255D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Planning an Ag Engineering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AB74A-C9CF-4398-9CDA-00252222D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4978790" cy="3318936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/>
              <a:t>More detailed plans</a:t>
            </a:r>
          </a:p>
          <a:p>
            <a:pPr marL="0" indent="0">
              <a:buNone/>
            </a:pPr>
            <a:r>
              <a:rPr lang="en-US" sz="2800" dirty="0"/>
              <a:t>The </a:t>
            </a:r>
            <a:r>
              <a:rPr lang="en-US" sz="2800" b="1" dirty="0"/>
              <a:t>scale</a:t>
            </a:r>
            <a:r>
              <a:rPr lang="en-US" sz="2800" dirty="0"/>
              <a:t> is an instrument with all increments shortened according to proportion.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D03A2B-951F-40F8-A30D-2104DF0A8D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68" b="18638"/>
          <a:stretch/>
        </p:blipFill>
        <p:spPr>
          <a:xfrm>
            <a:off x="6931905" y="2784361"/>
            <a:ext cx="4231979" cy="274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409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AC690-7E07-402F-81BF-787A9255D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Planning an Ag Engineering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AB74A-C9CF-4398-9CDA-00252222D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4978790" cy="3318936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/>
              <a:t>Large Scale Projects</a:t>
            </a:r>
          </a:p>
          <a:p>
            <a:pPr marL="0" indent="0">
              <a:buNone/>
            </a:pPr>
            <a:r>
              <a:rPr lang="en-US" sz="2800" dirty="0"/>
              <a:t>Use CAD (computer aided design) for large projects to significantly reduce design time.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23B702-C8A4-464F-AE4B-C2CEE884F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191" y="2693051"/>
            <a:ext cx="5089379" cy="286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16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22BF9-7EEE-406C-B898-D30145055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Agricultural Engineering Industry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95395-903C-4ADD-9B9F-04C0DC2B5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3515750" cy="3318936"/>
          </a:xfrm>
        </p:spPr>
        <p:txBody>
          <a:bodyPr>
            <a:normAutofit/>
          </a:bodyPr>
          <a:lstStyle/>
          <a:p>
            <a:r>
              <a:rPr lang="en-US" sz="3600" dirty="0"/>
              <a:t>Education needed varies with the type of Ag mechanics career chosen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F0385B-AB33-47BF-BEB2-A462E46D0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151" y="2785598"/>
            <a:ext cx="2861603" cy="2861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EE41E1-30F7-452E-AC60-EE9B1DD9F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0995" y="2103107"/>
            <a:ext cx="3363497" cy="2113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D4955F-62F4-4A17-A5C5-4197093B0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9243" y="4361061"/>
            <a:ext cx="2667000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1108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AC690-7E07-402F-81BF-787A9255D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Basics of Drawing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AB74A-C9CF-4398-9CDA-00252222D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4978790" cy="3318936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/>
              <a:t>Sketch</a:t>
            </a:r>
          </a:p>
          <a:p>
            <a:pPr marL="0" indent="0">
              <a:buNone/>
            </a:pPr>
            <a:r>
              <a:rPr lang="en-US" sz="2800" dirty="0"/>
              <a:t>Rough drawing that is NOT to scale.  A sketch does have dimensions included.</a:t>
            </a:r>
          </a:p>
          <a:p>
            <a:pPr marL="0" indent="0">
              <a:buNone/>
            </a:pPr>
            <a:endParaRPr lang="en-US" sz="3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11F4E7-1845-4045-AD79-833572BF4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896" y="2556932"/>
            <a:ext cx="2642895" cy="343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249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AC690-7E07-402F-81BF-787A9255D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Basics of Drawing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AB74A-C9CF-4398-9CDA-00252222D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4275405" cy="3318936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/>
              <a:t>Pictorial Drawing</a:t>
            </a:r>
          </a:p>
          <a:p>
            <a:pPr marL="0" indent="0">
              <a:buNone/>
            </a:pPr>
            <a:r>
              <a:rPr lang="en-US" sz="2800" dirty="0"/>
              <a:t>Shows all three dimensions at once.  All three views, front, side, and top are in view.</a:t>
            </a:r>
          </a:p>
          <a:p>
            <a:pPr marL="0" indent="0">
              <a:buNone/>
            </a:pPr>
            <a:endParaRPr lang="en-US" sz="3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508597-8A81-469E-A4B0-0D055BEED8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765" b="32632"/>
          <a:stretch/>
        </p:blipFill>
        <p:spPr>
          <a:xfrm>
            <a:off x="5720792" y="2715065"/>
            <a:ext cx="5406756" cy="279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433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AC690-7E07-402F-81BF-787A9255D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Basics of Drawing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AB74A-C9CF-4398-9CDA-00252222D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4275405" cy="3318936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/>
              <a:t>Scale Drawing</a:t>
            </a:r>
          </a:p>
          <a:p>
            <a:pPr marL="0" indent="0">
              <a:buNone/>
            </a:pPr>
            <a:r>
              <a:rPr lang="en-US" sz="2800" dirty="0"/>
              <a:t>A drawing that represents an object in exact proportion although the object is larger or smaller than the drawing itself.</a:t>
            </a:r>
          </a:p>
          <a:p>
            <a:pPr marL="0" indent="0">
              <a:buNone/>
            </a:pPr>
            <a:endParaRPr lang="en-US" sz="32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2FB35-E86B-42E6-A240-4E527D71E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1081" y="2809212"/>
            <a:ext cx="5529752" cy="28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3077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AC690-7E07-402F-81BF-787A9255D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Reading a Tape Rule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AB74A-C9CF-4398-9CDA-00252222D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4275405" cy="33189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dirty="0"/>
              <a:t>Tape Rule</a:t>
            </a:r>
          </a:p>
          <a:p>
            <a:pPr marL="0" indent="0">
              <a:buNone/>
            </a:pPr>
            <a:r>
              <a:rPr lang="en-US" sz="2800" dirty="0"/>
              <a:t>Displays units of measure from the US customary system and the metric system</a:t>
            </a:r>
          </a:p>
          <a:p>
            <a:pPr marL="0" indent="0">
              <a:buNone/>
            </a:pPr>
            <a:r>
              <a:rPr lang="en-US" sz="2800" dirty="0"/>
              <a:t>Marked to show halves, quarters, eighths, and sixteenths</a:t>
            </a:r>
          </a:p>
          <a:p>
            <a:pPr marL="0" indent="0">
              <a:buNone/>
            </a:pPr>
            <a:endParaRPr lang="en-US" sz="3200" b="1" dirty="0"/>
          </a:p>
        </p:txBody>
      </p:sp>
      <p:pic>
        <p:nvPicPr>
          <p:cNvPr id="8194" name="Picture 2" descr="Image result for tape rule">
            <a:extLst>
              <a:ext uri="{FF2B5EF4-FFF2-40B4-BE49-F238E27FC236}">
                <a16:creationId xmlns:a16="http://schemas.microsoft.com/office/drawing/2014/main" id="{5BA89B08-7381-4416-B612-5D8B209C8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531" y="2627169"/>
            <a:ext cx="4060874" cy="32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9167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AC690-7E07-402F-81BF-787A9255D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Reading a Tape Rule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AB74A-C9CF-4398-9CDA-00252222D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2556932"/>
            <a:ext cx="3515750" cy="3318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Tape Rule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Marked to show halves, quarters, eighths, and sixteenths</a:t>
            </a:r>
          </a:p>
          <a:p>
            <a:pPr marL="0" indent="0">
              <a:buNone/>
            </a:pPr>
            <a:endParaRPr lang="en-US" sz="3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2DA144-0F03-46CF-99FE-D2331F082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808" y="2556932"/>
            <a:ext cx="4839285" cy="346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5183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AC690-7E07-402F-81BF-787A9255D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Basic Construction Project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AB74A-C9CF-4398-9CDA-00252222D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4430149" cy="3318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Wood Projects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The fastest way to fasten wood is by nailing.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Use a nail hammer or nail gun.</a:t>
            </a:r>
          </a:p>
          <a:p>
            <a:pPr marL="0" indent="0">
              <a:buNone/>
            </a:pPr>
            <a:endParaRPr lang="en-US" sz="3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6B7D09-3AD7-44E0-A1CE-6C9210381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798" y="2637368"/>
            <a:ext cx="48768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4523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AC690-7E07-402F-81BF-787A9255D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Basic Construction Project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AB74A-C9CF-4398-9CDA-00252222D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4430149" cy="33189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dirty="0"/>
              <a:t>Wood Projects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Screws hold better than nails and are driven quickly with power screw drivers</a:t>
            </a:r>
          </a:p>
          <a:p>
            <a:pPr marL="0" indent="0">
              <a:buNone/>
            </a:pPr>
            <a:r>
              <a:rPr lang="en-US" sz="2800" dirty="0"/>
              <a:t>Flathead screws are most used. The Phillips head is preferred.</a:t>
            </a:r>
          </a:p>
          <a:p>
            <a:pPr marL="0" indent="0">
              <a:buNone/>
            </a:pPr>
            <a:endParaRPr lang="en-US" sz="3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16822A-9ECA-4928-BECD-8F8434C68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5550" y="2829633"/>
            <a:ext cx="4930726" cy="277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7960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AC690-7E07-402F-81BF-787A9255D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Basic Construction Project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AB74A-C9CF-4398-9CDA-00252222D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4430149" cy="3318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Wood Projects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Bolts are particularly useful for fastening wood at high stress points.</a:t>
            </a:r>
          </a:p>
          <a:p>
            <a:pPr marL="0" indent="0">
              <a:buNone/>
            </a:pPr>
            <a:r>
              <a:rPr lang="en-US" sz="2800" dirty="0"/>
              <a:t>Use these at high stress points like on picnic tables.</a:t>
            </a:r>
          </a:p>
          <a:p>
            <a:pPr marL="0" indent="0">
              <a:buNone/>
            </a:pPr>
            <a:endParaRPr lang="en-US" sz="3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E94B07-E5BA-477C-86AB-85572A062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844" y="3048066"/>
            <a:ext cx="4907754" cy="210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380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AC690-7E07-402F-81BF-787A9255D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Basic Construction Project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AB74A-C9CF-4398-9CDA-00252222D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4430149" cy="3318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Gluing</a:t>
            </a:r>
          </a:p>
          <a:p>
            <a:pPr marL="0" indent="0">
              <a:buNone/>
            </a:pPr>
            <a:r>
              <a:rPr lang="en-US" sz="2800" dirty="0"/>
              <a:t>A properly glued wood joint will be as strong as the wood itself.</a:t>
            </a:r>
          </a:p>
          <a:p>
            <a:pPr marL="0" indent="0">
              <a:buNone/>
            </a:pPr>
            <a:endParaRPr lang="en-US" sz="3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BB6332-8A39-4B74-824E-F6BF1F824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9951" y="2654170"/>
            <a:ext cx="3573193" cy="314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851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AC690-7E07-402F-81BF-787A9255D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Basic Construction Project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AB74A-C9CF-4398-9CDA-00252222D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4430149" cy="3318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Gluing</a:t>
            </a:r>
          </a:p>
          <a:p>
            <a:pPr marL="0" indent="0">
              <a:buNone/>
            </a:pPr>
            <a:r>
              <a:rPr lang="en-US" sz="2800" dirty="0"/>
              <a:t>Often accompanied by nails, screws, etc.</a:t>
            </a:r>
          </a:p>
          <a:p>
            <a:pPr marL="0" indent="0">
              <a:buNone/>
            </a:pPr>
            <a:r>
              <a:rPr lang="en-US" sz="2800" dirty="0"/>
              <a:t>Boards are held in place for gluing by </a:t>
            </a:r>
            <a:r>
              <a:rPr lang="en-US" sz="2800" b="1" dirty="0"/>
              <a:t>clamps</a:t>
            </a:r>
            <a:r>
              <a:rPr lang="en-US" sz="28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3DD35F-9F3C-4A4A-8E6B-86356200D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700997"/>
            <a:ext cx="4853306" cy="317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62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76A5D-42CA-4D8D-9C50-3E5D2D871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Agriculture Engineering Industry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E858B-8C24-4B73-B39E-AAD0480E5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4106593" cy="3318936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Working conditions can vary from outside to inside, shop to office or a combination of conditions.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0BAB4E-1C60-4508-A349-DFD0BBDC4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3742" y="2134605"/>
            <a:ext cx="2770265" cy="22193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D5C3B3-98FF-47D7-AE49-F2EF13E7A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720" y="4653802"/>
            <a:ext cx="4914314" cy="1924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E67BC3-04F0-4071-B1DD-4E8991EFF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5755" y="2195843"/>
            <a:ext cx="3141998" cy="209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351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AC690-7E07-402F-81BF-787A9255D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Basic Construction Project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AB74A-C9CF-4398-9CDA-00252222D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4430149" cy="3318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Metal Projects</a:t>
            </a:r>
          </a:p>
          <a:p>
            <a:pPr marL="0" indent="0">
              <a:buNone/>
            </a:pPr>
            <a:r>
              <a:rPr lang="en-US" sz="2800" dirty="0"/>
              <a:t>Steel is the most commonly used metal in ag mechanics.</a:t>
            </a:r>
          </a:p>
          <a:p>
            <a:pPr marL="0" indent="0">
              <a:buNone/>
            </a:pPr>
            <a:r>
              <a:rPr lang="en-US" sz="2800" dirty="0"/>
              <a:t>There are at least 4 kinds of steel.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883B9B-968C-44ED-A3A0-E0A47BF9B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7375" y="2556932"/>
            <a:ext cx="4643734" cy="34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910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AC690-7E07-402F-81BF-787A9255D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Basic Construction Project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AB74A-C9CF-4398-9CDA-00252222D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4430149" cy="33189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dirty="0"/>
              <a:t>Metal Projects</a:t>
            </a:r>
          </a:p>
          <a:p>
            <a:pPr marL="0" indent="0">
              <a:buNone/>
            </a:pPr>
            <a:r>
              <a:rPr lang="en-US" sz="2800" dirty="0"/>
              <a:t>Marking steel for cutting presents a special problem as pencil marks do not show up well.</a:t>
            </a:r>
          </a:p>
          <a:p>
            <a:pPr marL="0" indent="0">
              <a:buNone/>
            </a:pPr>
            <a:r>
              <a:rPr lang="en-US" sz="2800" b="1" dirty="0"/>
              <a:t>Soapstone</a:t>
            </a:r>
            <a:r>
              <a:rPr lang="en-US" sz="2800" dirty="0"/>
              <a:t> is a soft gray rock uses to mark most metals.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86BD82-1068-4C59-ABB4-9D26E2403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781" y="2556932"/>
            <a:ext cx="3424311" cy="342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486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AC690-7E07-402F-81BF-787A9255D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Basic Construction Project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AB74A-C9CF-4398-9CDA-00252222D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4430149" cy="3318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Metal Projects</a:t>
            </a:r>
          </a:p>
          <a:p>
            <a:pPr marL="0" indent="0">
              <a:buNone/>
            </a:pPr>
            <a:r>
              <a:rPr lang="en-US" sz="2800" dirty="0"/>
              <a:t>The </a:t>
            </a:r>
            <a:r>
              <a:rPr lang="en-US" sz="2800" b="1" dirty="0"/>
              <a:t>hacksaw</a:t>
            </a:r>
            <a:r>
              <a:rPr lang="en-US" sz="2800" dirty="0"/>
              <a:t> is most often used for cutting metal, especially thin conduit.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4656DC-1C51-4252-AF3D-03856F2DC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908" y="2754458"/>
            <a:ext cx="5198014" cy="292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9138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AC690-7E07-402F-81BF-787A9255D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Basic Construction Project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AB74A-C9CF-4398-9CDA-00252222D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4430149" cy="3318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Metal Projects</a:t>
            </a:r>
          </a:p>
          <a:p>
            <a:pPr marL="0" indent="0">
              <a:buNone/>
            </a:pPr>
            <a:r>
              <a:rPr lang="en-US" sz="2800" dirty="0"/>
              <a:t>Metal cutting band saws and power hacksaws may be used for large projects.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795049-EDC8-4948-A3B2-1D8DECEDE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922" y="2557067"/>
            <a:ext cx="3318801" cy="331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46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0BA30-AE04-466A-A300-0ABEC4C5A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Careers in Agricultural 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380E7-0A59-4EF3-92B6-ADA0A7666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Agricultural Electrification, Power and Controls</a:t>
            </a:r>
          </a:p>
          <a:p>
            <a:pPr lvl="1"/>
            <a:r>
              <a:rPr lang="en-US" sz="3200" dirty="0"/>
              <a:t>Electrician</a:t>
            </a:r>
          </a:p>
          <a:p>
            <a:pPr lvl="1"/>
            <a:r>
              <a:rPr lang="en-US" sz="3200" dirty="0"/>
              <a:t>Safety technician</a:t>
            </a:r>
          </a:p>
          <a:p>
            <a:pPr lvl="1"/>
            <a:r>
              <a:rPr lang="en-US" sz="3200" dirty="0"/>
              <a:t>Electrical engineer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5CEBCA-EB25-427A-AF66-DBCE12F1E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6110" y="3223079"/>
            <a:ext cx="4047539" cy="278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080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0BA30-AE04-466A-A300-0ABEC4C5A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Careers in Agricultural 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380E7-0A59-4EF3-92B6-ADA0A7666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600" dirty="0"/>
              <a:t>Agricultural Power Machinery</a:t>
            </a:r>
          </a:p>
          <a:p>
            <a:pPr lvl="1"/>
            <a:r>
              <a:rPr lang="en-US" sz="3200" dirty="0"/>
              <a:t>Heavy equipment diesel mechanic</a:t>
            </a:r>
          </a:p>
          <a:p>
            <a:pPr lvl="1"/>
            <a:r>
              <a:rPr lang="en-US" sz="3200" dirty="0"/>
              <a:t>Parts person</a:t>
            </a:r>
          </a:p>
          <a:p>
            <a:pPr lvl="1"/>
            <a:r>
              <a:rPr lang="en-US" sz="3200" dirty="0"/>
              <a:t>Equipment sales person</a:t>
            </a:r>
          </a:p>
          <a:p>
            <a:pPr lvl="1"/>
            <a:r>
              <a:rPr lang="en-US" sz="3200" dirty="0"/>
              <a:t>Small engine mechanic</a:t>
            </a:r>
          </a:p>
          <a:p>
            <a:pPr lvl="1"/>
            <a:r>
              <a:rPr lang="en-US" sz="3200" dirty="0"/>
              <a:t>Large machinery operator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DAC5BA-6597-47B2-A6E5-B6F7E1650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3305" y="2787902"/>
            <a:ext cx="3804578" cy="285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82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0BA30-AE04-466A-A300-0ABEC4C5A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Careers in Agricultural 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380E7-0A59-4EF3-92B6-ADA0A7666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Soil and Water Engineering</a:t>
            </a:r>
          </a:p>
          <a:p>
            <a:pPr lvl="1"/>
            <a:r>
              <a:rPr lang="en-US" sz="2800" dirty="0"/>
              <a:t>Soil conservation technician</a:t>
            </a:r>
          </a:p>
          <a:p>
            <a:pPr lvl="1"/>
            <a:r>
              <a:rPr lang="en-US" sz="2800" dirty="0"/>
              <a:t>Irrigation engineer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87AD77-2141-4431-9FC6-6EDE4ACB0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3514" y="3922625"/>
            <a:ext cx="4959301" cy="195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277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19789</TotalTime>
  <Words>1397</Words>
  <Application>Microsoft Office PowerPoint</Application>
  <PresentationFormat>Widescreen</PresentationFormat>
  <Paragraphs>207</Paragraphs>
  <Slides>63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8" baseType="lpstr">
      <vt:lpstr>Arial</vt:lpstr>
      <vt:lpstr>Calibri</vt:lpstr>
      <vt:lpstr>Escobeta One</vt:lpstr>
      <vt:lpstr>Garamond</vt:lpstr>
      <vt:lpstr>Organic</vt:lpstr>
      <vt:lpstr>Agricultural Engineering</vt:lpstr>
      <vt:lpstr>Agricultural Engineering Industry</vt:lpstr>
      <vt:lpstr>Agricultural Engineering Industry</vt:lpstr>
      <vt:lpstr>Agricultural Engineering Industry</vt:lpstr>
      <vt:lpstr>Agricultural Engineering Industry</vt:lpstr>
      <vt:lpstr>Agriculture Engineering Industry</vt:lpstr>
      <vt:lpstr>Careers in Agricultural Engineering</vt:lpstr>
      <vt:lpstr>Careers in Agricultural Engineering</vt:lpstr>
      <vt:lpstr>Careers in Agricultural Engineering</vt:lpstr>
      <vt:lpstr>Careers in Agricultural Engineering</vt:lpstr>
      <vt:lpstr>Careers in Agricultural Engineering</vt:lpstr>
      <vt:lpstr>PowerPoint Presentation</vt:lpstr>
      <vt:lpstr>PowerPoint Presentation</vt:lpstr>
      <vt:lpstr>Shop Safety</vt:lpstr>
      <vt:lpstr>Safety Awareness and Principles for Safety</vt:lpstr>
      <vt:lpstr>Safety Awareness and Principles for Safety</vt:lpstr>
      <vt:lpstr>Basic Rules</vt:lpstr>
      <vt:lpstr>Basic Rules</vt:lpstr>
      <vt:lpstr>Find the safety violation…</vt:lpstr>
      <vt:lpstr>Find the safety violation…</vt:lpstr>
      <vt:lpstr>Find the safety violation…</vt:lpstr>
      <vt:lpstr>Find the safety violation…</vt:lpstr>
      <vt:lpstr>Find the safety violation…</vt:lpstr>
      <vt:lpstr>Safety Color Coding</vt:lpstr>
      <vt:lpstr>Safety Color Coding</vt:lpstr>
      <vt:lpstr>Safety Color Coding</vt:lpstr>
      <vt:lpstr>Safety Color Coding</vt:lpstr>
      <vt:lpstr>Safety Color Coding</vt:lpstr>
      <vt:lpstr>Safety Color Coding</vt:lpstr>
      <vt:lpstr>Fire Hazards in the Ag Mechanics Shop</vt:lpstr>
      <vt:lpstr>Fire Hazards in the Ag Mechanics Shop Fire Prevention</vt:lpstr>
      <vt:lpstr>Fire Hazards in the Ag Mechanics Shop Extinguishing Fires</vt:lpstr>
      <vt:lpstr>Fire Hazards in the Ag Mechanics Shop Extinguishing Fires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Immediately notify Ms. Brewer of these situations:</vt:lpstr>
      <vt:lpstr>Planning an Ag Engineering Project</vt:lpstr>
      <vt:lpstr>Planning an Ag Engineering Project</vt:lpstr>
      <vt:lpstr>Planning an Ag Engineering Project</vt:lpstr>
      <vt:lpstr>Planning an Ag Engineering Project</vt:lpstr>
      <vt:lpstr>Planning an Ag Engineering Project</vt:lpstr>
      <vt:lpstr>Planning an Ag Engineering Project</vt:lpstr>
      <vt:lpstr>Planning an Ag Engineering Project</vt:lpstr>
      <vt:lpstr>Planning an Ag Engineering Project</vt:lpstr>
      <vt:lpstr>Planning an Ag Engineering Project</vt:lpstr>
      <vt:lpstr>Planning an Ag Engineering Project</vt:lpstr>
      <vt:lpstr>Basics of Drawing</vt:lpstr>
      <vt:lpstr>Basics of Drawing</vt:lpstr>
      <vt:lpstr>Basics of Drawing</vt:lpstr>
      <vt:lpstr>Reading a Tape Rule</vt:lpstr>
      <vt:lpstr>Reading a Tape Rule</vt:lpstr>
      <vt:lpstr>Basic Construction Project Tips</vt:lpstr>
      <vt:lpstr>Basic Construction Project Tips</vt:lpstr>
      <vt:lpstr>Basic Construction Project Tips</vt:lpstr>
      <vt:lpstr>Basic Construction Project Tips</vt:lpstr>
      <vt:lpstr>Basic Construction Project Tips</vt:lpstr>
      <vt:lpstr>Basic Construction Project Tips</vt:lpstr>
      <vt:lpstr>Basic Construction Project Tips</vt:lpstr>
      <vt:lpstr>Basic Construction Project Tips</vt:lpstr>
      <vt:lpstr>Basic Construction Project Tips</vt:lpstr>
    </vt:vector>
  </TitlesOfParts>
  <Company>Wake County Public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Agricultural Engineering</dc:title>
  <dc:creator>Charity Brewer</dc:creator>
  <cp:lastModifiedBy>Charity Brewer</cp:lastModifiedBy>
  <cp:revision>60</cp:revision>
  <dcterms:created xsi:type="dcterms:W3CDTF">2016-05-13T13:07:18Z</dcterms:created>
  <dcterms:modified xsi:type="dcterms:W3CDTF">2019-01-07T13:44:37Z</dcterms:modified>
</cp:coreProperties>
</file>